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62" r:id="rId4"/>
    <p:sldId id="264" r:id="rId5"/>
    <p:sldId id="263" r:id="rId6"/>
    <p:sldId id="266" r:id="rId7"/>
    <p:sldId id="267" r:id="rId8"/>
    <p:sldId id="270" r:id="rId9"/>
    <p:sldId id="268" r:id="rId10"/>
    <p:sldId id="271" r:id="rId11"/>
    <p:sldId id="269" r:id="rId12"/>
    <p:sldId id="273" r:id="rId13"/>
    <p:sldId id="27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80CBB40-9E66-497C-89FC-03943338F25A}">
          <p14:sldIdLst>
            <p14:sldId id="256"/>
            <p14:sldId id="261"/>
            <p14:sldId id="262"/>
            <p14:sldId id="264"/>
            <p14:sldId id="263"/>
            <p14:sldId id="266"/>
            <p14:sldId id="267"/>
            <p14:sldId id="270"/>
            <p14:sldId id="268"/>
            <p14:sldId id="271"/>
            <p14:sldId id="269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E457C"/>
    <a:srgbClr val="008000"/>
    <a:srgbClr val="D60093"/>
    <a:srgbClr val="00B0F0"/>
    <a:srgbClr val="99FF33"/>
    <a:srgbClr val="FFC000"/>
    <a:srgbClr val="FCC7AA"/>
    <a:srgbClr val="33339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94057" autoAdjust="0"/>
  </p:normalViewPr>
  <p:slideViewPr>
    <p:cSldViewPr>
      <p:cViewPr>
        <p:scale>
          <a:sx n="111" d="100"/>
          <a:sy n="111" d="100"/>
        </p:scale>
        <p:origin x="1040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73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7A6C5-307D-43D5-945B-5C387DB4845B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1B45B-88A8-4286-A771-B6D85117CF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2455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DBCDD-E4D6-46FF-BBB5-E6CB2EFEB2DE}" type="datetimeFigureOut">
              <a:rPr lang="en-US" smtClean="0"/>
              <a:pPr/>
              <a:t>5/7/19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9418-3881-4C10-B3B3-6FFA9EB9CD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66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C34B8A6-967D-478D-85F5-CD1AB1C3FF39}" type="datetime1">
              <a:rPr lang="en-US" altLang="zh-CN" smtClean="0"/>
              <a:t>5/7/19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1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4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7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04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5/7/19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7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5/7/19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5/7/19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9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2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7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1589C1-E557-434B-A9F8-C87B90C2DF5B}" type="datetime1">
              <a:rPr lang="en-US" altLang="zh-CN" smtClean="0"/>
              <a:t>5/8/19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89418-3881-4C10-B3B3-6FFA9EB9CD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6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6809"/>
            <a:ext cx="9144000" cy="1763642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159" y="37338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50" y="196503"/>
            <a:ext cx="2819908" cy="94280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133600" y="6120825"/>
            <a:ext cx="648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I/UCRC Center of Fiber Wireless Integration</a:t>
            </a:r>
            <a:r>
              <a:rPr lang="en-US" altLang="zh-CN" sz="1600" b="1" i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en-US" altLang="zh-CN" sz="16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Networking (FiWIN) for Heterogeneous Mobile Data Communications</a:t>
            </a:r>
            <a:endParaRPr lang="zh-CN" altLang="en-US" sz="16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6242" y="106762"/>
            <a:ext cx="1191958" cy="112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t="19980" b="18617"/>
          <a:stretch/>
        </p:blipFill>
        <p:spPr>
          <a:xfrm>
            <a:off x="442160" y="6019800"/>
            <a:ext cx="165534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4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62000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68" y="1096610"/>
            <a:ext cx="8229600" cy="4983163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buFont typeface="Courier New" pitchFamily="49" charset="0"/>
              <a:buChar char="o"/>
              <a:defRPr sz="2200">
                <a:latin typeface="Arial" pitchFamily="34" charset="0"/>
                <a:cs typeface="Arial" pitchFamily="34" charset="0"/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ü"/>
              <a:defRPr sz="2000"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507199"/>
            <a:ext cx="609600" cy="320675"/>
          </a:xfrm>
          <a:noFill/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214" b="14948"/>
          <a:stretch/>
        </p:blipFill>
        <p:spPr>
          <a:xfrm>
            <a:off x="7913098" y="152400"/>
            <a:ext cx="1168070" cy="518408"/>
          </a:xfrm>
          <a:prstGeom prst="rect">
            <a:avLst/>
          </a:prstGeom>
          <a:ln>
            <a:noFill/>
          </a:ln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9968" y="6462749"/>
            <a:ext cx="22860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FiWIN proprietary</a:t>
            </a:r>
          </a:p>
        </p:txBody>
      </p:sp>
    </p:spTree>
    <p:extLst>
      <p:ext uri="{BB962C8B-B14F-4D97-AF65-F5344CB8AC3E}">
        <p14:creationId xmlns:p14="http://schemas.microsoft.com/office/powerpoint/2010/main" val="330110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4FA39-CAA8-4865-9E3A-E08D3BD9A8E8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5/7/19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CF71C-7EEE-4355-A20A-C7173B4769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0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Joint Channel and Power Optimization in Soft Video Delivery</a:t>
            </a:r>
            <a:r>
              <a:rPr lang="en-US" sz="2800" dirty="0"/>
              <a:t> </a:t>
            </a:r>
            <a:endParaRPr lang="zh-CN" altLang="en-US" sz="2800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68159" y="3733800"/>
            <a:ext cx="6400800" cy="2362200"/>
          </a:xfrm>
        </p:spPr>
        <p:txBody>
          <a:bodyPr>
            <a:normAutofit/>
          </a:bodyPr>
          <a:lstStyle/>
          <a:p>
            <a:r>
              <a:rPr lang="en-US" dirty="0" err="1"/>
              <a:t>Ticao</a:t>
            </a:r>
            <a:r>
              <a:rPr lang="en-US" dirty="0"/>
              <a:t> Zhang and </a:t>
            </a:r>
            <a:r>
              <a:rPr lang="en-US" dirty="0" err="1"/>
              <a:t>Shiwen</a:t>
            </a:r>
            <a:r>
              <a:rPr lang="en-US" dirty="0"/>
              <a:t> Mao</a:t>
            </a:r>
          </a:p>
          <a:p>
            <a:r>
              <a:rPr lang="en-US" dirty="0"/>
              <a:t>School of Electrical and Computer Engineering</a:t>
            </a:r>
          </a:p>
          <a:p>
            <a:r>
              <a:rPr lang="en-US" dirty="0"/>
              <a:t>Auburn University</a:t>
            </a:r>
          </a:p>
          <a:p>
            <a:r>
              <a:rPr lang="en-US" dirty="0"/>
              <a:t>Auburn, AL 36849-5201</a:t>
            </a:r>
          </a:p>
          <a:p>
            <a:endParaRPr lang="en-US" altLang="zh-CN" dirty="0"/>
          </a:p>
          <a:p>
            <a:r>
              <a:rPr lang="en-US" altLang="zh-CN" sz="2400" dirty="0"/>
              <a:t>Progress Report to the </a:t>
            </a:r>
            <a:r>
              <a:rPr lang="en-US" altLang="zh-CN" sz="2400" dirty="0" err="1"/>
              <a:t>FiWIN</a:t>
            </a:r>
            <a:r>
              <a:rPr lang="en-US" altLang="zh-CN" sz="2400" dirty="0"/>
              <a:t> IAB</a:t>
            </a:r>
          </a:p>
        </p:txBody>
      </p:sp>
      <p:pic>
        <p:nvPicPr>
          <p:cNvPr id="4" name="Picture 6" descr="Image result for aubu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6655"/>
            <a:ext cx="2438400" cy="96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1950"/>
            <a:ext cx="1676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70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report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Work2: Joint power and channel resource optimization for soft video delivery  </a:t>
            </a:r>
          </a:p>
          <a:p>
            <a:pPr lvl="1" algn="just"/>
            <a:r>
              <a:rPr lang="en-US" altLang="zh-CN" sz="1600" dirty="0"/>
              <a:t>Distortion resource optimization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lvl="1" algn="just"/>
            <a:r>
              <a:rPr lang="en-US" altLang="zh-CN" sz="1600" dirty="0"/>
              <a:t>Channel and power usage tradeoff curve 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5A03F-F8CE-E349-874C-0626AD36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1592033"/>
            <a:ext cx="3276600" cy="25293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A145D8-27A7-6840-B68A-C9D2599D5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24" y="2731923"/>
            <a:ext cx="4107891" cy="289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D3578F-922E-9E48-B140-A08D1E4D4F28}"/>
              </a:ext>
            </a:extLst>
          </p:cNvPr>
          <p:cNvSpPr txBox="1"/>
          <p:nvPr/>
        </p:nvSpPr>
        <p:spPr>
          <a:xfrm>
            <a:off x="4572000" y="23625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Channel usage saving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05C30A-A2FC-D443-BFDD-0F821A395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4459961"/>
            <a:ext cx="3276600" cy="23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0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altLang="zh-CN" dirty="0"/>
              <a:t>Future Plan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Resource optimization in multi-view soft video delivery</a:t>
            </a:r>
          </a:p>
          <a:p>
            <a:pPr lvl="1" algn="just"/>
            <a:r>
              <a:rPr lang="en-US" altLang="zh-CN" sz="1800" dirty="0"/>
              <a:t>Challenges 1: the video data grows linearly with the product of cameras and the number of frames depths. (huge data overhead problem)</a:t>
            </a:r>
          </a:p>
          <a:p>
            <a:pPr lvl="1" algn="just"/>
            <a:endParaRPr lang="en-US" altLang="zh-CN" sz="1800" dirty="0"/>
          </a:p>
          <a:p>
            <a:pPr lvl="1" algn="just"/>
            <a:r>
              <a:rPr lang="en-US" altLang="zh-CN" sz="1800" dirty="0"/>
              <a:t>Challenges 2: The impact of power control across texture and depth frame needs to be investigated</a:t>
            </a:r>
          </a:p>
          <a:p>
            <a:pPr marL="457200" lvl="1" indent="0" algn="just">
              <a:buNone/>
            </a:pPr>
            <a:endParaRPr lang="en-US" altLang="zh-CN" sz="1800" dirty="0"/>
          </a:p>
          <a:p>
            <a:pPr lvl="1" algn="just"/>
            <a:r>
              <a:rPr lang="en-US" altLang="zh-CN" sz="1800" dirty="0"/>
              <a:t>System diagram</a:t>
            </a:r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4236F-4B12-424E-815E-A4E69B1FF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114"/>
            <a:ext cx="9144000" cy="24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altLang="zh-CN" dirty="0"/>
              <a:t>Conclusion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Advantages of soft video delivery</a:t>
            </a:r>
          </a:p>
          <a:p>
            <a:pPr lvl="1" algn="just"/>
            <a:r>
              <a:rPr lang="en-US" altLang="zh-CN" sz="1800" dirty="0"/>
              <a:t>Video quality scales gracefully with the channel quality</a:t>
            </a:r>
          </a:p>
          <a:p>
            <a:pPr lvl="1" algn="just"/>
            <a:r>
              <a:rPr lang="en-US" altLang="zh-CN" sz="1800" dirty="0"/>
              <a:t>Cliff effect can be eliminated</a:t>
            </a:r>
          </a:p>
          <a:p>
            <a:pPr lvl="1" algn="just"/>
            <a:r>
              <a:rPr lang="en-US" altLang="zh-CN" sz="1800" dirty="0"/>
              <a:t>Joint channel and source coding</a:t>
            </a:r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Resource control method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Metadata overhead: efficient metadata reduction method</a:t>
            </a:r>
          </a:p>
          <a:p>
            <a:pPr lvl="1" algn="just"/>
            <a:r>
              <a:rPr lang="en-US" altLang="zh-CN" sz="1800" dirty="0"/>
              <a:t>Video data overhead: discard lower priority data and retain high priority data</a:t>
            </a:r>
          </a:p>
          <a:p>
            <a:pPr lvl="1" algn="just"/>
            <a:r>
              <a:rPr lang="en-US" altLang="zh-CN" sz="1800" dirty="0"/>
              <a:t>Efficient channel and power usage control algorithm</a:t>
            </a:r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Future work on multi-view video transmission</a:t>
            </a:r>
          </a:p>
          <a:p>
            <a:pPr lvl="1" algn="just"/>
            <a:r>
              <a:rPr lang="en-US" altLang="zh-CN" sz="1800" dirty="0"/>
              <a:t>Optimal power control on across texture and depth data for each frame </a:t>
            </a:r>
          </a:p>
          <a:p>
            <a:pPr lvl="1" algn="just"/>
            <a:r>
              <a:rPr lang="en-US" altLang="zh-CN" sz="1800" dirty="0"/>
              <a:t>Optimal power control on view synthesis across different frames</a:t>
            </a:r>
          </a:p>
          <a:p>
            <a:pPr lvl="1" algn="just"/>
            <a:r>
              <a:rPr lang="en-US" altLang="zh-CN" sz="1800" dirty="0"/>
              <a:t>FPGA implementation</a:t>
            </a:r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5880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6A4CBE5-1964-7F41-9522-2660F975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62000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Schedule and Tasks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BF1A1459-897A-E04F-B398-A429C772E069}"/>
              </a:ext>
            </a:extLst>
          </p:cNvPr>
          <p:cNvSpPr txBox="1">
            <a:spLocks/>
          </p:cNvSpPr>
          <p:nvPr/>
        </p:nvSpPr>
        <p:spPr>
          <a:xfrm>
            <a:off x="8458200" y="6507199"/>
            <a:ext cx="609600" cy="3206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EE6BC9-29F5-F14B-917F-38B4F47C441E}"/>
              </a:ext>
            </a:extLst>
          </p:cNvPr>
          <p:cNvSpPr/>
          <p:nvPr/>
        </p:nvSpPr>
        <p:spPr>
          <a:xfrm>
            <a:off x="330202" y="5904544"/>
            <a:ext cx="2641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Budget: (1 year)  $25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000 </a:t>
            </a:r>
            <a:endParaRPr 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Manpower: 1 GRA</a:t>
            </a:r>
            <a:endParaRPr 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B5760BE-8A98-F34C-A270-1F484BFD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9967" y="6462749"/>
            <a:ext cx="3505199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For FiWIN IAB members only, please do not distribute</a:t>
            </a: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C4B56E4-F89B-394A-B388-666993FD8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1159"/>
              </p:ext>
            </p:extLst>
          </p:nvPr>
        </p:nvGraphicFramePr>
        <p:xfrm>
          <a:off x="127085" y="1143479"/>
          <a:ext cx="8641999" cy="45266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84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7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 marL="179792" marR="179792" marT="89896" marB="89896" anchor="ctr"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Schedule</a:t>
                      </a:r>
                    </a:p>
                  </a:txBody>
                  <a:tcPr marL="179792" marR="179792" marT="89896" marB="8989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9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itchFamily="34" charset="0"/>
                          <a:cs typeface="Arial" pitchFamily="34" charset="0"/>
                        </a:rPr>
                        <a:t>H1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H2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H3</a:t>
                      </a:r>
                    </a:p>
                  </a:txBody>
                  <a:tcPr marL="179792" marR="179792" marT="89896" marB="898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H4</a:t>
                      </a:r>
                    </a:p>
                  </a:txBody>
                  <a:tcPr marL="179792" marR="179792" marT="89896" marB="8989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0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an accurate signal detection algorithm with reduced metadata </a:t>
                      </a: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89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the theoretical performance for power-distortion optimization </a:t>
                      </a: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power and bandwidth usage tradeoff in a SISO soft video delivery system 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65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joint power and bandwidth allocation in multi-view soft video delivery system 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79792" marR="179792" marT="89896" marB="89896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79792" marR="179792" marT="89896" marB="89896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ectangle 5">
            <a:extLst>
              <a:ext uri="{FF2B5EF4-FFF2-40B4-BE49-F238E27FC236}">
                <a16:creationId xmlns:a16="http://schemas.microsoft.com/office/drawing/2014/main" id="{11927AF8-FC42-434F-A914-9038A53CD273}"/>
              </a:ext>
            </a:extLst>
          </p:cNvPr>
          <p:cNvSpPr/>
          <p:nvPr/>
        </p:nvSpPr>
        <p:spPr>
          <a:xfrm>
            <a:off x="5306418" y="2115110"/>
            <a:ext cx="1648098" cy="8848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F914CE31-F643-EE46-A559-2B8E7DA41F93}"/>
              </a:ext>
            </a:extLst>
          </p:cNvPr>
          <p:cNvSpPr/>
          <p:nvPr/>
        </p:nvSpPr>
        <p:spPr>
          <a:xfrm>
            <a:off x="6948433" y="4648200"/>
            <a:ext cx="1814567" cy="10072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4648BC29-744C-4243-AC1B-D9F0DC4BE8CD}"/>
              </a:ext>
            </a:extLst>
          </p:cNvPr>
          <p:cNvSpPr/>
          <p:nvPr/>
        </p:nvSpPr>
        <p:spPr>
          <a:xfrm>
            <a:off x="6953117" y="3886200"/>
            <a:ext cx="1809883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F6C7972-0079-1244-B281-8D85243D14EF}"/>
              </a:ext>
            </a:extLst>
          </p:cNvPr>
          <p:cNvSpPr/>
          <p:nvPr/>
        </p:nvSpPr>
        <p:spPr>
          <a:xfrm>
            <a:off x="6117306" y="2999945"/>
            <a:ext cx="837210" cy="8848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8524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A690316-B50C-8C42-9F6B-2CC827FF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5000"/>
            <a:ext cx="9144000" cy="3048000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altLang="zh-CN" dirty="0"/>
              <a:t>Thank You!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400" dirty="0"/>
              <a:t>Email: </a:t>
            </a:r>
            <a:r>
              <a:rPr lang="en-US" altLang="zh-CN" sz="2400" dirty="0" err="1"/>
              <a:t>smao@ieee.org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53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2000" dirty="0"/>
              <a:t>Project review</a:t>
            </a:r>
          </a:p>
          <a:p>
            <a:pPr lvl="1" algn="just"/>
            <a:r>
              <a:rPr lang="en-US" altLang="zh-CN" sz="1800" dirty="0"/>
              <a:t>Background</a:t>
            </a:r>
          </a:p>
          <a:p>
            <a:pPr lvl="1" algn="just"/>
            <a:r>
              <a:rPr lang="en-US" altLang="zh-CN" sz="1800" dirty="0"/>
              <a:t>Quad Chart</a:t>
            </a:r>
          </a:p>
          <a:p>
            <a:pPr marL="0" indent="0" algn="just">
              <a:buNone/>
            </a:pPr>
            <a:endParaRPr lang="en-US" altLang="zh-CN" sz="2000" dirty="0"/>
          </a:p>
          <a:p>
            <a:pPr algn="just"/>
            <a:r>
              <a:rPr lang="en-US" altLang="zh-CN" sz="2000" dirty="0"/>
              <a:t>Project report</a:t>
            </a:r>
          </a:p>
          <a:p>
            <a:pPr lvl="1" algn="just"/>
            <a:r>
              <a:rPr lang="en-US" altLang="zh-CN" sz="1800" dirty="0"/>
              <a:t>Work1: Metadata reduction for soft video delivery</a:t>
            </a:r>
          </a:p>
          <a:p>
            <a:pPr lvl="1" algn="just"/>
            <a:r>
              <a:rPr lang="en-US" altLang="zh-CN" sz="1800" dirty="0"/>
              <a:t>Work2: Joint power and channel resource optimization for soft video delivery  </a:t>
            </a:r>
          </a:p>
          <a:p>
            <a:pPr marL="0" indent="0" algn="just">
              <a:buNone/>
            </a:pPr>
            <a:endParaRPr lang="en-US" altLang="zh-CN" sz="2000" dirty="0"/>
          </a:p>
          <a:p>
            <a:pPr algn="just"/>
            <a:r>
              <a:rPr lang="en-US" altLang="zh-CN" sz="2000" dirty="0"/>
              <a:t>Future Plan</a:t>
            </a:r>
          </a:p>
          <a:p>
            <a:pPr lvl="1" algn="just"/>
            <a:r>
              <a:rPr lang="en-US" altLang="zh-CN" sz="1800" dirty="0"/>
              <a:t>Resource optimization in multi-view soft video delivery</a:t>
            </a:r>
          </a:p>
          <a:p>
            <a:pPr lvl="1" algn="just"/>
            <a:r>
              <a:rPr lang="en-US" altLang="zh-CN" sz="1800" dirty="0"/>
              <a:t>Tasks and schedule</a:t>
            </a:r>
          </a:p>
          <a:p>
            <a:pPr lvl="1" algn="just"/>
            <a:endParaRPr lang="en-US" altLang="zh-CN" sz="1800" dirty="0"/>
          </a:p>
          <a:p>
            <a:pPr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32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Background</a:t>
            </a:r>
          </a:p>
          <a:p>
            <a:pPr lvl="1" algn="just"/>
            <a:r>
              <a:rPr lang="en-US" altLang="zh-CN" sz="1800" dirty="0"/>
              <a:t>Overview of Digital video delivery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0" indent="0" algn="just">
              <a:buNone/>
            </a:pPr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05780-4378-ED4B-BC25-BE9B2E23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57400"/>
            <a:ext cx="6235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Background</a:t>
            </a:r>
          </a:p>
          <a:p>
            <a:pPr lvl="1" algn="just"/>
            <a:r>
              <a:rPr lang="en-US" altLang="zh-CN" sz="1800" dirty="0"/>
              <a:t>Overview of Soft video delivery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0" indent="0" algn="just">
              <a:buNone/>
            </a:pPr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20C33-5AA9-D74D-8A49-4A3D0723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40" y="1828800"/>
            <a:ext cx="7068860" cy="43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7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Background</a:t>
            </a:r>
          </a:p>
          <a:p>
            <a:pPr lvl="1" algn="just"/>
            <a:r>
              <a:rPr lang="en-US" altLang="zh-CN" sz="1800" dirty="0"/>
              <a:t>Digital video transmission vs Soft video transmission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F0D480-AF97-4B49-B42C-3686A5D9A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65157"/>
              </p:ext>
            </p:extLst>
          </p:nvPr>
        </p:nvGraphicFramePr>
        <p:xfrm>
          <a:off x="381000" y="1676400"/>
          <a:ext cx="8077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738706447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24616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Digital video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 video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90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source and channel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source and channel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0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Suffer from cliff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Graceful video quality degradation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7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Complex bit-rate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bit-rate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57972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E03C770-93E6-4D47-9AD1-BE4C9DF4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369714"/>
            <a:ext cx="4648200" cy="3210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B4F8E6-0B03-8A45-A199-6165DDA206EC}"/>
              </a:ext>
            </a:extLst>
          </p:cNvPr>
          <p:cNvSpPr txBox="1"/>
          <p:nvPr/>
        </p:nvSpPr>
        <p:spPr>
          <a:xfrm>
            <a:off x="64181" y="6654409"/>
            <a:ext cx="647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Jakubczak</a:t>
            </a:r>
            <a:r>
              <a:rPr lang="en-US" sz="800" dirty="0"/>
              <a:t>, S., &amp; </a:t>
            </a:r>
            <a:r>
              <a:rPr lang="en-US" sz="800" dirty="0" err="1"/>
              <a:t>Katabi</a:t>
            </a:r>
            <a:r>
              <a:rPr lang="en-US" sz="800" dirty="0"/>
              <a:t>, D. (2011). Softcast: one-size-fits-all wireless video. </a:t>
            </a:r>
            <a:r>
              <a:rPr lang="en-US" sz="800" i="1" dirty="0"/>
              <a:t>ACM SIGCOMM Computer Communication Review</a:t>
            </a:r>
            <a:r>
              <a:rPr lang="en-US" sz="800" dirty="0"/>
              <a:t>, </a:t>
            </a:r>
            <a:r>
              <a:rPr lang="en-US" sz="800" i="1" dirty="0"/>
              <a:t>41</a:t>
            </a:r>
            <a:r>
              <a:rPr lang="en-US" sz="800" dirty="0"/>
              <a:t>(4), 449-450.</a:t>
            </a:r>
          </a:p>
        </p:txBody>
      </p:sp>
    </p:spTree>
    <p:extLst>
      <p:ext uri="{BB962C8B-B14F-4D97-AF65-F5344CB8AC3E}">
        <p14:creationId xmlns:p14="http://schemas.microsoft.com/office/powerpoint/2010/main" val="23314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Quad</a:t>
            </a:r>
            <a:r>
              <a:rPr lang="zh-CN" altLang="en-US" sz="1800" dirty="0"/>
              <a:t> </a:t>
            </a:r>
            <a:r>
              <a:rPr lang="en-US" altLang="zh-CN" sz="1800" dirty="0"/>
              <a:t>chart</a:t>
            </a:r>
          </a:p>
          <a:p>
            <a:pPr marL="457200" lvl="1" indent="0" algn="just">
              <a:buNone/>
            </a:pPr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C51636B-BF50-8744-972F-66A5E06675ED}"/>
              </a:ext>
            </a:extLst>
          </p:cNvPr>
          <p:cNvSpPr/>
          <p:nvPr/>
        </p:nvSpPr>
        <p:spPr>
          <a:xfrm>
            <a:off x="151741" y="1216834"/>
            <a:ext cx="4623693" cy="2669361"/>
          </a:xfrm>
          <a:custGeom>
            <a:avLst/>
            <a:gdLst>
              <a:gd name="connsiteX0" fmla="*/ 0 w 2032000"/>
              <a:gd name="connsiteY0" fmla="*/ 0 h 3048000"/>
              <a:gd name="connsiteX1" fmla="*/ 1693327 w 2032000"/>
              <a:gd name="connsiteY1" fmla="*/ 0 h 3048000"/>
              <a:gd name="connsiteX2" fmla="*/ 1932805 w 2032000"/>
              <a:gd name="connsiteY2" fmla="*/ 99195 h 3048000"/>
              <a:gd name="connsiteX3" fmla="*/ 2032000 w 2032000"/>
              <a:gd name="connsiteY3" fmla="*/ 338673 h 3048000"/>
              <a:gd name="connsiteX4" fmla="*/ 2032000 w 2032000"/>
              <a:gd name="connsiteY4" fmla="*/ 3048000 h 3048000"/>
              <a:gd name="connsiteX5" fmla="*/ 0 w 2032000"/>
              <a:gd name="connsiteY5" fmla="*/ 3048000 h 3048000"/>
              <a:gd name="connsiteX6" fmla="*/ 0 w 2032000"/>
              <a:gd name="connsiteY6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3048000">
                <a:moveTo>
                  <a:pt x="0" y="3048000"/>
                </a:moveTo>
                <a:lnTo>
                  <a:pt x="0" y="508009"/>
                </a:lnTo>
                <a:cubicBezTo>
                  <a:pt x="0" y="373276"/>
                  <a:pt x="23788" y="244063"/>
                  <a:pt x="66130" y="148792"/>
                </a:cubicBezTo>
                <a:cubicBezTo>
                  <a:pt x="108473" y="53523"/>
                  <a:pt x="165901" y="0"/>
                  <a:pt x="225782" y="0"/>
                </a:cubicBezTo>
                <a:lnTo>
                  <a:pt x="2032000" y="0"/>
                </a:lnTo>
                <a:lnTo>
                  <a:pt x="2032000" y="3048000"/>
                </a:lnTo>
                <a:lnTo>
                  <a:pt x="0" y="304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39" rIns="142240" bIns="65024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b="1" kern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E33B48F-8491-5542-8FEF-EF21DB19E8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dirty="0"/>
              <a:t>Joint Channel and Power Optimization in Soft Video Delivery</a:t>
            </a:r>
            <a:r>
              <a:rPr lang="en-US" sz="1800" dirty="0"/>
              <a:t> </a:t>
            </a:r>
            <a:endParaRPr lang="en-US" sz="200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DF99BF0B-3C5A-DB49-BAEE-61C21ECD0A50}"/>
              </a:ext>
            </a:extLst>
          </p:cNvPr>
          <p:cNvSpPr txBox="1">
            <a:spLocks/>
          </p:cNvSpPr>
          <p:nvPr/>
        </p:nvSpPr>
        <p:spPr>
          <a:xfrm>
            <a:off x="8458200" y="6507199"/>
            <a:ext cx="609600" cy="3206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40B4698-6330-5647-86FE-EC0CEB2843C5}"/>
              </a:ext>
            </a:extLst>
          </p:cNvPr>
          <p:cNvSpPr/>
          <p:nvPr/>
        </p:nvSpPr>
        <p:spPr>
          <a:xfrm>
            <a:off x="4495800" y="1216832"/>
            <a:ext cx="4495800" cy="2821767"/>
          </a:xfrm>
          <a:custGeom>
            <a:avLst/>
            <a:gdLst>
              <a:gd name="connsiteX0" fmla="*/ 0 w 3048000"/>
              <a:gd name="connsiteY0" fmla="*/ 0 h 2032000"/>
              <a:gd name="connsiteX1" fmla="*/ 2709327 w 3048000"/>
              <a:gd name="connsiteY1" fmla="*/ 0 h 2032000"/>
              <a:gd name="connsiteX2" fmla="*/ 2948805 w 3048000"/>
              <a:gd name="connsiteY2" fmla="*/ 99195 h 2032000"/>
              <a:gd name="connsiteX3" fmla="*/ 3048000 w 3048000"/>
              <a:gd name="connsiteY3" fmla="*/ 338673 h 2032000"/>
              <a:gd name="connsiteX4" fmla="*/ 3048000 w 3048000"/>
              <a:gd name="connsiteY4" fmla="*/ 2032000 h 2032000"/>
              <a:gd name="connsiteX5" fmla="*/ 0 w 3048000"/>
              <a:gd name="connsiteY5" fmla="*/ 2032000 h 2032000"/>
              <a:gd name="connsiteX6" fmla="*/ 0 w 3048000"/>
              <a:gd name="connsiteY6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000" h="2032000">
                <a:moveTo>
                  <a:pt x="0" y="0"/>
                </a:moveTo>
                <a:lnTo>
                  <a:pt x="2709327" y="0"/>
                </a:lnTo>
                <a:cubicBezTo>
                  <a:pt x="2799149" y="0"/>
                  <a:pt x="2885291" y="35682"/>
                  <a:pt x="2948805" y="99195"/>
                </a:cubicBezTo>
                <a:cubicBezTo>
                  <a:pt x="3012318" y="162709"/>
                  <a:pt x="3048000" y="248852"/>
                  <a:pt x="3048000" y="338673"/>
                </a:cubicBezTo>
                <a:lnTo>
                  <a:pt x="30480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239518"/>
              <a:satOff val="3160"/>
              <a:lumOff val="-392"/>
              <a:alphaOff val="0"/>
            </a:schemeClr>
          </a:fillRef>
          <a:effectRef idx="0">
            <a:schemeClr val="accent5">
              <a:hueOff val="2239518"/>
              <a:satOff val="3160"/>
              <a:lumOff val="-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650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b="1" kern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A7705D0-CF04-A146-B8AF-5087B21B08AD}"/>
              </a:ext>
            </a:extLst>
          </p:cNvPr>
          <p:cNvSpPr/>
          <p:nvPr/>
        </p:nvSpPr>
        <p:spPr>
          <a:xfrm>
            <a:off x="151740" y="3886195"/>
            <a:ext cx="4346442" cy="2843217"/>
          </a:xfrm>
          <a:custGeom>
            <a:avLst/>
            <a:gdLst>
              <a:gd name="connsiteX0" fmla="*/ 0 w 3048000"/>
              <a:gd name="connsiteY0" fmla="*/ 0 h 2032000"/>
              <a:gd name="connsiteX1" fmla="*/ 2709327 w 3048000"/>
              <a:gd name="connsiteY1" fmla="*/ 0 h 2032000"/>
              <a:gd name="connsiteX2" fmla="*/ 2948805 w 3048000"/>
              <a:gd name="connsiteY2" fmla="*/ 99195 h 2032000"/>
              <a:gd name="connsiteX3" fmla="*/ 3048000 w 3048000"/>
              <a:gd name="connsiteY3" fmla="*/ 338673 h 2032000"/>
              <a:gd name="connsiteX4" fmla="*/ 3048000 w 3048000"/>
              <a:gd name="connsiteY4" fmla="*/ 2032000 h 2032000"/>
              <a:gd name="connsiteX5" fmla="*/ 0 w 3048000"/>
              <a:gd name="connsiteY5" fmla="*/ 2032000 h 2032000"/>
              <a:gd name="connsiteX6" fmla="*/ 0 w 3048000"/>
              <a:gd name="connsiteY6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000" h="2032000">
                <a:moveTo>
                  <a:pt x="3048000" y="2031999"/>
                </a:moveTo>
                <a:lnTo>
                  <a:pt x="338673" y="2031999"/>
                </a:lnTo>
                <a:cubicBezTo>
                  <a:pt x="248851" y="2031999"/>
                  <a:pt x="162709" y="1996317"/>
                  <a:pt x="99195" y="1932804"/>
                </a:cubicBezTo>
                <a:cubicBezTo>
                  <a:pt x="35682" y="1869290"/>
                  <a:pt x="0" y="1783147"/>
                  <a:pt x="0" y="1693326"/>
                </a:cubicBezTo>
                <a:lnTo>
                  <a:pt x="0" y="1"/>
                </a:lnTo>
                <a:lnTo>
                  <a:pt x="3048000" y="1"/>
                </a:lnTo>
                <a:lnTo>
                  <a:pt x="3048000" y="20319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479036"/>
              <a:satOff val="6319"/>
              <a:lumOff val="-784"/>
              <a:alphaOff val="0"/>
            </a:schemeClr>
          </a:fillRef>
          <a:effectRef idx="0">
            <a:schemeClr val="accent5">
              <a:hueOff val="4479036"/>
              <a:satOff val="6319"/>
              <a:lumOff val="-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39" tIns="650240" rIns="142240" bIns="14224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b="1" kern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87E295B-D718-A842-A80C-29EC38006974}"/>
              </a:ext>
            </a:extLst>
          </p:cNvPr>
          <p:cNvSpPr/>
          <p:nvPr/>
        </p:nvSpPr>
        <p:spPr>
          <a:xfrm>
            <a:off x="4495800" y="3886199"/>
            <a:ext cx="4495800" cy="2843214"/>
          </a:xfrm>
          <a:custGeom>
            <a:avLst/>
            <a:gdLst>
              <a:gd name="connsiteX0" fmla="*/ 0 w 2032000"/>
              <a:gd name="connsiteY0" fmla="*/ 0 h 3048000"/>
              <a:gd name="connsiteX1" fmla="*/ 1693327 w 2032000"/>
              <a:gd name="connsiteY1" fmla="*/ 0 h 3048000"/>
              <a:gd name="connsiteX2" fmla="*/ 1932805 w 2032000"/>
              <a:gd name="connsiteY2" fmla="*/ 99195 h 3048000"/>
              <a:gd name="connsiteX3" fmla="*/ 2032000 w 2032000"/>
              <a:gd name="connsiteY3" fmla="*/ 338673 h 3048000"/>
              <a:gd name="connsiteX4" fmla="*/ 2032000 w 2032000"/>
              <a:gd name="connsiteY4" fmla="*/ 3048000 h 3048000"/>
              <a:gd name="connsiteX5" fmla="*/ 0 w 2032000"/>
              <a:gd name="connsiteY5" fmla="*/ 3048000 h 3048000"/>
              <a:gd name="connsiteX6" fmla="*/ 0 w 2032000"/>
              <a:gd name="connsiteY6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3048000">
                <a:moveTo>
                  <a:pt x="2032000" y="1"/>
                </a:moveTo>
                <a:lnTo>
                  <a:pt x="2032000" y="2539990"/>
                </a:lnTo>
                <a:cubicBezTo>
                  <a:pt x="2032000" y="2674723"/>
                  <a:pt x="2008212" y="2803936"/>
                  <a:pt x="1965870" y="2899207"/>
                </a:cubicBezTo>
                <a:cubicBezTo>
                  <a:pt x="1923527" y="2994476"/>
                  <a:pt x="1866099" y="3047999"/>
                  <a:pt x="1806218" y="3047999"/>
                </a:cubicBezTo>
                <a:lnTo>
                  <a:pt x="0" y="3047999"/>
                </a:lnTo>
                <a:lnTo>
                  <a:pt x="0" y="1"/>
                </a:lnTo>
                <a:lnTo>
                  <a:pt x="2032000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6718553"/>
              <a:satOff val="9479"/>
              <a:lumOff val="-1176"/>
              <a:alphaOff val="0"/>
            </a:schemeClr>
          </a:fillRef>
          <a:effectRef idx="0">
            <a:schemeClr val="accent5">
              <a:hueOff val="6718553"/>
              <a:satOff val="9479"/>
              <a:lumOff val="-11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650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b="1" kern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D303D-B998-3142-BEFF-F42748CC26F5}"/>
              </a:ext>
            </a:extLst>
          </p:cNvPr>
          <p:cNvSpPr txBox="1"/>
          <p:nvPr/>
        </p:nvSpPr>
        <p:spPr>
          <a:xfrm>
            <a:off x="5410200" y="388991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Tasks and Schedule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6FC19B-C65F-F74F-B6C5-8DB765FB7D7D}"/>
              </a:ext>
            </a:extLst>
          </p:cNvPr>
          <p:cNvSpPr txBox="1"/>
          <p:nvPr/>
        </p:nvSpPr>
        <p:spPr>
          <a:xfrm>
            <a:off x="457200" y="390210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Novelty and Technical Approaches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281867-13CE-C74C-A971-D40C14E14CB8}"/>
              </a:ext>
            </a:extLst>
          </p:cNvPr>
          <p:cNvSpPr/>
          <p:nvPr/>
        </p:nvSpPr>
        <p:spPr>
          <a:xfrm>
            <a:off x="298450" y="4390052"/>
            <a:ext cx="412115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spcBef>
                <a:spcPts val="324"/>
              </a:spcBef>
              <a:buClr>
                <a:prstClr val="black"/>
              </a:buClr>
              <a:buSzPct val="100000"/>
              <a:buFont typeface="Arial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 proposed blind data detection algorithm which is simple and almost metadata-free</a:t>
            </a:r>
          </a:p>
          <a:p>
            <a:pPr indent="-228600" algn="just">
              <a:spcBef>
                <a:spcPts val="324"/>
              </a:spcBef>
              <a:buClr>
                <a:prstClr val="black"/>
              </a:buClr>
              <a:buSzPct val="100000"/>
              <a:buFont typeface="Arial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 semi-analytical model is derived  to evaluate the joint effect of bandwidth and power re-allocation in a SISO fading channel. The developed model can predict the </a:t>
            </a:r>
            <a:r>
              <a:rPr lang="en-US" altLang="zh-CN" sz="12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QoE</a:t>
            </a:r>
            <a:r>
              <a:rPr lang="en-US" altLang="zh-CN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of the users accurately and hence assist the resource optimization in a MU-MIMO system</a:t>
            </a:r>
          </a:p>
          <a:p>
            <a:pPr indent="-228600" algn="just">
              <a:spcBef>
                <a:spcPts val="324"/>
              </a:spcBef>
              <a:buClr>
                <a:prstClr val="black"/>
              </a:buClr>
              <a:buSzPct val="100000"/>
              <a:buFont typeface="Arial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 extend the current </a:t>
            </a:r>
            <a:r>
              <a:rPr lang="en-US" altLang="zh-CN" sz="12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SoftCast</a:t>
            </a:r>
            <a:r>
              <a:rPr lang="en-US" altLang="zh-CN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to a MU-MIMO system where the system can allocate resources based on the users’ requirement and the channel conditions. This is a cross-layer design.</a:t>
            </a:r>
          </a:p>
          <a:p>
            <a:pPr indent="-228600" algn="just">
              <a:spcBef>
                <a:spcPts val="324"/>
              </a:spcBef>
              <a:buClr>
                <a:prstClr val="black"/>
              </a:buClr>
              <a:buSzPct val="100000"/>
              <a:buFont typeface="Arial" pitchFamily="34" charset="0"/>
              <a:buChar char="•"/>
            </a:pPr>
            <a:endParaRPr lang="en-US" altLang="zh-CN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indent="-228600" algn="just">
              <a:spcBef>
                <a:spcPts val="324"/>
              </a:spcBef>
              <a:buClr>
                <a:prstClr val="black"/>
              </a:buClr>
              <a:buSzPct val="100000"/>
              <a:buFont typeface="Arial" pitchFamily="34" charset="0"/>
              <a:buChar char="•"/>
            </a:pPr>
            <a:endParaRPr lang="en-US" altLang="zh-CN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2F0BF-C334-8A48-91A8-83989B51B61A}"/>
              </a:ext>
            </a:extLst>
          </p:cNvPr>
          <p:cNvSpPr txBox="1"/>
          <p:nvPr/>
        </p:nvSpPr>
        <p:spPr>
          <a:xfrm>
            <a:off x="5562600" y="1219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System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1903D-DD16-7549-8679-0FBBBE741CF3}"/>
              </a:ext>
            </a:extLst>
          </p:cNvPr>
          <p:cNvSpPr txBox="1"/>
          <p:nvPr/>
        </p:nvSpPr>
        <p:spPr>
          <a:xfrm>
            <a:off x="864069" y="1143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Motivation and Background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BA472F-F67F-A64F-9CEE-46621A96E753}"/>
              </a:ext>
            </a:extLst>
          </p:cNvPr>
          <p:cNvSpPr/>
          <p:nvPr/>
        </p:nvSpPr>
        <p:spPr>
          <a:xfrm>
            <a:off x="182221" y="1475956"/>
            <a:ext cx="4237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Contemporary digital video transmission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Separate channel coding and source coding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Vulnerable to bit errors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Hard to adapt to channel quality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Soft video delivery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SoftCast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Joint channel and source coding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Graceful video quality degradation</a:t>
            </a:r>
          </a:p>
        </p:txBody>
      </p:sp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ACC235CC-1A3D-3842-8EB9-7E04411F7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71139"/>
              </p:ext>
            </p:extLst>
          </p:nvPr>
        </p:nvGraphicFramePr>
        <p:xfrm>
          <a:off x="4526280" y="4214813"/>
          <a:ext cx="4395204" cy="23116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901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Schedule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Arial" pitchFamily="34" charset="0"/>
                          <a:cs typeface="Arial" pitchFamily="34" charset="0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itchFamily="34" charset="0"/>
                          <a:cs typeface="Arial" pitchFamily="34" charset="0"/>
                        </a:rPr>
                        <a:t>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itchFamily="34" charset="0"/>
                          <a:cs typeface="Arial" pitchFamily="34" charset="0"/>
                        </a:rPr>
                        <a:t>H3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itchFamily="34" charset="0"/>
                          <a:cs typeface="Arial" pitchFamily="34" charset="0"/>
                        </a:rPr>
                        <a:t>H4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7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an accurate signal detection algorithm with reduced metadata 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60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theoretical performance for power-distortion optimization 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power and bandwidth usage tradeoff in a SISO soft video delivery system </a:t>
                      </a:r>
                      <a:endParaRPr lang="en-US" altLang="zh-CN" sz="9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Investigation of joint power and bandwidth allocation in a multi-view soft video delivery system </a:t>
                      </a:r>
                      <a:endParaRPr lang="en-US" altLang="zh-CN" sz="9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angle 5">
            <a:extLst>
              <a:ext uri="{FF2B5EF4-FFF2-40B4-BE49-F238E27FC236}">
                <a16:creationId xmlns:a16="http://schemas.microsoft.com/office/drawing/2014/main" id="{07AEC6E9-A913-B446-8CC0-25704DA1E822}"/>
              </a:ext>
            </a:extLst>
          </p:cNvPr>
          <p:cNvSpPr/>
          <p:nvPr/>
        </p:nvSpPr>
        <p:spPr>
          <a:xfrm>
            <a:off x="7162800" y="4701542"/>
            <a:ext cx="838200" cy="4500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61B004A3-E4A8-D043-B4EE-14255227A60C}"/>
              </a:ext>
            </a:extLst>
          </p:cNvPr>
          <p:cNvSpPr/>
          <p:nvPr/>
        </p:nvSpPr>
        <p:spPr>
          <a:xfrm>
            <a:off x="7998619" y="6099906"/>
            <a:ext cx="922864" cy="419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5B38DF17-E02F-FC48-A842-3E3947E2C9DB}"/>
              </a:ext>
            </a:extLst>
          </p:cNvPr>
          <p:cNvSpPr/>
          <p:nvPr/>
        </p:nvSpPr>
        <p:spPr>
          <a:xfrm>
            <a:off x="7998619" y="5676897"/>
            <a:ext cx="920482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F50949BE-2C0E-1B49-A710-DB35DD9C506F}"/>
              </a:ext>
            </a:extLst>
          </p:cNvPr>
          <p:cNvSpPr/>
          <p:nvPr/>
        </p:nvSpPr>
        <p:spPr>
          <a:xfrm>
            <a:off x="7583170" y="5173642"/>
            <a:ext cx="415449" cy="4417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B74A8A-F40B-E940-BA53-2FF9647642CF}"/>
              </a:ext>
            </a:extLst>
          </p:cNvPr>
          <p:cNvSpPr txBox="1"/>
          <p:nvPr/>
        </p:nvSpPr>
        <p:spPr>
          <a:xfrm>
            <a:off x="4495800" y="6477000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Budget: 1.5 GRAs, $25,000/Year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811E17-7F04-A24E-90C7-1BD5A850A28E}"/>
              </a:ext>
            </a:extLst>
          </p:cNvPr>
          <p:cNvSpPr/>
          <p:nvPr/>
        </p:nvSpPr>
        <p:spPr>
          <a:xfrm>
            <a:off x="151738" y="2883936"/>
            <a:ext cx="4423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 exploit the full potential of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SoftCast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Signal energy distribution (SED) should be modeled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overhead of metadata should be reduced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cross-layer joint resource optimization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E98AE87-0CFB-E540-8022-28E14E6DE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50" y="1638710"/>
            <a:ext cx="3624250" cy="144697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257A320-DA31-3E47-B092-5B503DB7CC0A}"/>
              </a:ext>
            </a:extLst>
          </p:cNvPr>
          <p:cNvSpPr/>
          <p:nvPr/>
        </p:nvSpPr>
        <p:spPr>
          <a:xfrm>
            <a:off x="7672900" y="2817622"/>
            <a:ext cx="18323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A MU-MIMO extension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A209EDE-AE0A-4847-A4E3-ABD2BF297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3" t="485" r="22250" b="-1934"/>
          <a:stretch/>
        </p:blipFill>
        <p:spPr>
          <a:xfrm>
            <a:off x="7048706" y="2975522"/>
            <a:ext cx="1899825" cy="96411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9BCF0F7-AFFF-8643-8225-4AC5979650EC}"/>
              </a:ext>
            </a:extLst>
          </p:cNvPr>
          <p:cNvSpPr/>
          <p:nvPr/>
        </p:nvSpPr>
        <p:spPr>
          <a:xfrm>
            <a:off x="4502836" y="1474104"/>
            <a:ext cx="18323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System framework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C7BA4D-08F1-F240-A617-6903900E4E34}"/>
              </a:ext>
            </a:extLst>
          </p:cNvPr>
          <p:cNvSpPr/>
          <p:nvPr/>
        </p:nvSpPr>
        <p:spPr>
          <a:xfrm>
            <a:off x="4516857" y="3224062"/>
            <a:ext cx="2454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24"/>
              </a:spcBef>
              <a:buClr>
                <a:prstClr val="black"/>
              </a:buClr>
              <a:buSzPct val="100000"/>
            </a:pPr>
            <a:r>
              <a:rPr lang="en-US" altLang="zh-CN" sz="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Proposed soft video delivery system employing blind detection for improved quality and reduced cost.</a:t>
            </a:r>
          </a:p>
        </p:txBody>
      </p:sp>
    </p:spTree>
    <p:extLst>
      <p:ext uri="{BB962C8B-B14F-4D97-AF65-F5344CB8AC3E}">
        <p14:creationId xmlns:p14="http://schemas.microsoft.com/office/powerpoint/2010/main" val="37116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report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446" y="762000"/>
            <a:ext cx="8686800" cy="6065874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Work1: Metadata reduction for soft video delivery</a:t>
            </a:r>
          </a:p>
          <a:p>
            <a:pPr lvl="1" algn="just"/>
            <a:r>
              <a:rPr lang="en-US" altLang="zh-CN" sz="1800" dirty="0"/>
              <a:t>System model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r>
              <a:rPr lang="en-US" altLang="zh-CN" sz="1800" dirty="0"/>
              <a:t>Challenges</a:t>
            </a:r>
          </a:p>
          <a:p>
            <a:pPr marL="914400" lvl="2" indent="0" algn="just">
              <a:buNone/>
            </a:pPr>
            <a:endParaRPr lang="en-US" altLang="zh-CN" sz="1400" dirty="0"/>
          </a:p>
          <a:p>
            <a:pPr marL="457200" lvl="1" indent="0" algn="just">
              <a:buNone/>
            </a:pPr>
            <a:r>
              <a:rPr lang="en-US" altLang="zh-CN" sz="1800" dirty="0"/>
              <a:t>	Proper signal energy distribution</a:t>
            </a:r>
          </a:p>
          <a:p>
            <a:pPr marL="457200" lvl="1" indent="0" algn="just">
              <a:buNone/>
            </a:pPr>
            <a:r>
              <a:rPr lang="en-US" altLang="zh-CN" sz="1800" dirty="0"/>
              <a:t>	metadata overhead reduction</a:t>
            </a:r>
          </a:p>
          <a:p>
            <a:pPr marL="457200" lvl="1" indent="0" algn="just">
              <a:buNone/>
            </a:pPr>
            <a:endParaRPr lang="en-US" altLang="zh-CN" sz="1800" dirty="0"/>
          </a:p>
          <a:p>
            <a:pPr lvl="1" algn="just"/>
            <a:r>
              <a:rPr lang="en-US" altLang="zh-CN" sz="1800" dirty="0"/>
              <a:t>Proposed solution</a:t>
            </a:r>
          </a:p>
          <a:p>
            <a:pPr lvl="2" algn="just"/>
            <a:r>
              <a:rPr lang="en-US" altLang="zh-CN" sz="1600" dirty="0"/>
              <a:t>Recover the video signal from the</a:t>
            </a:r>
          </a:p>
          <a:p>
            <a:pPr marL="914400" lvl="2" indent="0" algn="just">
              <a:buNone/>
            </a:pPr>
            <a:r>
              <a:rPr lang="en-US" altLang="zh-CN" sz="1600" dirty="0"/>
              <a:t> squared amplitude of the signals</a:t>
            </a:r>
          </a:p>
          <a:p>
            <a:pPr lvl="2" algn="just"/>
            <a:r>
              <a:rPr lang="en-US" altLang="zh-CN" sz="1600" dirty="0"/>
              <a:t>The transmitter optimally scales each</a:t>
            </a:r>
          </a:p>
          <a:p>
            <a:pPr marL="914400" lvl="2" indent="0" algn="just">
              <a:buNone/>
            </a:pPr>
            <a:r>
              <a:rPr lang="en-US" altLang="zh-CN" sz="1600" dirty="0"/>
              <a:t>    DCT coefﬁcient so that the distortion </a:t>
            </a:r>
          </a:p>
          <a:p>
            <a:pPr marL="914400" lvl="2" indent="0" algn="just">
              <a:buNone/>
            </a:pPr>
            <a:r>
              <a:rPr lang="en-US" altLang="zh-CN" sz="1600" dirty="0"/>
              <a:t>    caused by the improper power scaling </a:t>
            </a:r>
          </a:p>
          <a:p>
            <a:pPr marL="914400" lvl="2" indent="0" algn="just">
              <a:buNone/>
            </a:pPr>
            <a:r>
              <a:rPr lang="en-US" altLang="zh-CN" sz="1600" dirty="0"/>
              <a:t>    can be eliminated</a:t>
            </a:r>
          </a:p>
          <a:p>
            <a:pPr lvl="2" algn="just"/>
            <a:r>
              <a:rPr lang="en-US" altLang="zh-CN" sz="1600" dirty="0"/>
              <a:t>Almost metadata-free</a:t>
            </a:r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7998C-587F-2845-996B-72687878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09" y="1295400"/>
            <a:ext cx="4242891" cy="398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3E20B-51F8-384E-A403-A563FB3030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5400" y="1758758"/>
            <a:ext cx="1114091" cy="15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96FCC-9A9C-854A-B9BD-A5CBADABCD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95400" y="2224515"/>
            <a:ext cx="2272377" cy="2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report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446" y="762000"/>
            <a:ext cx="8686800" cy="6065874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Work1: Metadata reduction for soft video delivery</a:t>
            </a:r>
          </a:p>
          <a:p>
            <a:pPr lvl="1" algn="just"/>
            <a:r>
              <a:rPr lang="en-US" altLang="zh-CN" sz="1800" dirty="0"/>
              <a:t>Overhead reduction</a:t>
            </a:r>
          </a:p>
          <a:p>
            <a:pPr marL="457200" lvl="1" indent="0" algn="just">
              <a:buNone/>
            </a:pPr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r>
              <a:rPr lang="en-US" altLang="zh-CN" sz="1800" dirty="0"/>
              <a:t>Comparison with digital solutions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8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C25229-FF1E-564A-B9CA-31CD01A65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04813"/>
            <a:ext cx="3313503" cy="2402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7BAD8-465B-EC47-A7C7-93E79674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4" y="1447801"/>
            <a:ext cx="3798376" cy="259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AAF6C6-961C-1149-9DFF-C89ABE854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82" y="1334489"/>
            <a:ext cx="3987800" cy="27584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AADF7B-7145-124E-88F8-9D708032E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19" y="4038601"/>
            <a:ext cx="3947566" cy="27776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9E908B-6C3B-BC46-8403-07EE3F4FFEE6}"/>
              </a:ext>
            </a:extLst>
          </p:cNvPr>
          <p:cNvSpPr txBox="1"/>
          <p:nvPr/>
        </p:nvSpPr>
        <p:spPr>
          <a:xfrm>
            <a:off x="5029200" y="105358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itchFamily="34" charset="0"/>
                <a:cs typeface="Arial" pitchFamily="34" charset="0"/>
              </a:rPr>
              <a:t>Video</a:t>
            </a:r>
            <a:r>
              <a:rPr lang="en-US" dirty="0"/>
              <a:t> quality comparison</a:t>
            </a:r>
          </a:p>
        </p:txBody>
      </p:sp>
    </p:spTree>
    <p:extLst>
      <p:ext uri="{BB962C8B-B14F-4D97-AF65-F5344CB8AC3E}">
        <p14:creationId xmlns:p14="http://schemas.microsoft.com/office/powerpoint/2010/main" val="37329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F71C-7EEE-4355-A20A-C7173B47691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2">
                  <a:lumMod val="75000"/>
                </a:schemeClr>
              </a:gs>
              <a:gs pos="93000">
                <a:schemeClr val="tx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Project report</a:t>
            </a:r>
            <a:endParaRPr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8EC92B-89F1-604B-B3B1-8D207B8C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86800" cy="5473547"/>
          </a:xfrm>
        </p:spPr>
        <p:txBody>
          <a:bodyPr>
            <a:noAutofit/>
          </a:bodyPr>
          <a:lstStyle/>
          <a:p>
            <a:pPr algn="just"/>
            <a:r>
              <a:rPr lang="en-US" altLang="zh-CN" sz="1800" dirty="0"/>
              <a:t>Work2: Joint power and channel resource optimization for soft video delivery  </a:t>
            </a:r>
          </a:p>
          <a:p>
            <a:pPr lvl="1" algn="just"/>
            <a:r>
              <a:rPr lang="en-US" altLang="zh-CN" sz="1600" dirty="0"/>
              <a:t>System model</a:t>
            </a:r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r>
              <a:rPr lang="en-US" altLang="zh-CN" sz="1800" dirty="0"/>
              <a:t>Challenges</a:t>
            </a:r>
          </a:p>
          <a:p>
            <a:pPr lvl="2" algn="just"/>
            <a:r>
              <a:rPr lang="en-US" altLang="zh-CN" sz="1600" dirty="0"/>
              <a:t>      is discrete number,     is continuous number</a:t>
            </a:r>
          </a:p>
          <a:p>
            <a:pPr lvl="2" algn="just"/>
            <a:r>
              <a:rPr lang="en-US" altLang="zh-CN" sz="1600" dirty="0"/>
              <a:t>Mixed integer non-linear programming (NP-hard)</a:t>
            </a:r>
          </a:p>
          <a:p>
            <a:pPr lvl="2" algn="just"/>
            <a:endParaRPr lang="en-US" altLang="zh-CN" sz="1800" dirty="0"/>
          </a:p>
          <a:p>
            <a:pPr lvl="1" algn="just"/>
            <a:r>
              <a:rPr lang="en-US" altLang="zh-CN" sz="1800" dirty="0"/>
              <a:t>Proposed solution</a:t>
            </a:r>
          </a:p>
          <a:p>
            <a:pPr lvl="2" algn="just"/>
            <a:r>
              <a:rPr lang="en-US" altLang="zh-CN" sz="1600" dirty="0"/>
              <a:t>Discard low-priority chunks, retain high-priority chunks in a greedy way</a:t>
            </a:r>
          </a:p>
          <a:p>
            <a:pPr lvl="2" algn="just"/>
            <a:r>
              <a:rPr lang="en-US" altLang="zh-CN" sz="1600" dirty="0"/>
              <a:t>Optimal power allocation with Lagrange multiplier method</a:t>
            </a:r>
          </a:p>
          <a:p>
            <a:pPr lvl="2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1600" dirty="0"/>
          </a:p>
          <a:p>
            <a:pPr lvl="1" algn="just"/>
            <a:endParaRPr lang="en-US" altLang="zh-C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E91F7-DA62-374F-B30F-97BFFD5B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35100"/>
            <a:ext cx="2540000" cy="199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E5536-015C-E54F-A6D3-30236070FCD9}"/>
              </a:ext>
            </a:extLst>
          </p:cNvPr>
          <p:cNvSpPr txBox="1"/>
          <p:nvPr/>
        </p:nvSpPr>
        <p:spPr>
          <a:xfrm>
            <a:off x="3349490" y="2053792"/>
            <a:ext cx="1634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Channel use budget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730FB-2FB1-3D49-B160-77193C63F78A}"/>
              </a:ext>
            </a:extLst>
          </p:cNvPr>
          <p:cNvSpPr txBox="1"/>
          <p:nvPr/>
        </p:nvSpPr>
        <p:spPr>
          <a:xfrm>
            <a:off x="3349490" y="2553434"/>
            <a:ext cx="1498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Power use budget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DAD5-5C2F-BC43-91C7-BF0F1C35DCF0}"/>
              </a:ext>
            </a:extLst>
          </p:cNvPr>
          <p:cNvSpPr txBox="1"/>
          <p:nvPr/>
        </p:nvSpPr>
        <p:spPr>
          <a:xfrm>
            <a:off x="4031023" y="1419533"/>
            <a:ext cx="174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Energy of each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4B1CB-0C7A-FB42-955A-0F450AF2FE67}"/>
              </a:ext>
            </a:extLst>
          </p:cNvPr>
          <p:cNvCxnSpPr/>
          <p:nvPr/>
        </p:nvCxnSpPr>
        <p:spPr>
          <a:xfrm>
            <a:off x="3581400" y="1573421"/>
            <a:ext cx="4496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07CB7-8C61-4D4D-B615-5D70495B6749}"/>
              </a:ext>
            </a:extLst>
          </p:cNvPr>
          <p:cNvSpPr/>
          <p:nvPr/>
        </p:nvSpPr>
        <p:spPr>
          <a:xfrm>
            <a:off x="3276600" y="1435100"/>
            <a:ext cx="2286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4C0C3-27B1-1A44-8394-09552FADA141}"/>
              </a:ext>
            </a:extLst>
          </p:cNvPr>
          <p:cNvSpPr/>
          <p:nvPr/>
        </p:nvSpPr>
        <p:spPr>
          <a:xfrm>
            <a:off x="2133600" y="1933498"/>
            <a:ext cx="1143000" cy="49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66C2F-3DCB-FC42-BB0B-B095FAF9B244}"/>
              </a:ext>
            </a:extLst>
          </p:cNvPr>
          <p:cNvSpPr/>
          <p:nvPr/>
        </p:nvSpPr>
        <p:spPr>
          <a:xfrm>
            <a:off x="2131359" y="2479598"/>
            <a:ext cx="1143000" cy="49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00F222-0178-A943-B7D1-2ECEA9F5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962400"/>
            <a:ext cx="101600" cy="165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EEE265-B55D-954E-98F3-C4AFDA67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074" y="4018171"/>
            <a:ext cx="114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91276"/>
      </p:ext>
    </p:extLst>
  </p:cSld>
  <p:clrMapOvr>
    <a:masterClrMapping/>
  </p:clrMapOvr>
</p:sld>
</file>

<file path=ppt/theme/theme1.xml><?xml version="1.0" encoding="utf-8"?>
<a:theme xmlns:a="http://schemas.openxmlformats.org/drawingml/2006/main" name="1_NSF_COWA_workshop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22224</TotalTime>
  <Words>781</Words>
  <Application>Microsoft Macintosh PowerPoint</Application>
  <PresentationFormat>On-screen Show (4:3)</PresentationFormat>
  <Paragraphs>303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Wingdings</vt:lpstr>
      <vt:lpstr>1_NSF_COWA_workshop_template</vt:lpstr>
      <vt:lpstr>Joint Channel and Power Optimization in Soft Video Delivery </vt:lpstr>
      <vt:lpstr>Outline</vt:lpstr>
      <vt:lpstr>Project review</vt:lpstr>
      <vt:lpstr>Project review</vt:lpstr>
      <vt:lpstr>Project review</vt:lpstr>
      <vt:lpstr>Project review</vt:lpstr>
      <vt:lpstr>Project report</vt:lpstr>
      <vt:lpstr>Project report</vt:lpstr>
      <vt:lpstr>Project report</vt:lpstr>
      <vt:lpstr>Project report</vt:lpstr>
      <vt:lpstr>Future Plan</vt:lpstr>
      <vt:lpstr>Conclusion</vt:lpstr>
      <vt:lpstr>Schedule and Tasks</vt:lpstr>
      <vt:lpstr>Thank You!  Email: smao@ieee.org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Multi-band, Gigabit Wireless Services  over Optical Access Networks</dc:title>
  <dc:creator>Mu Xu</dc:creator>
  <cp:lastModifiedBy>Ticao Zhang</cp:lastModifiedBy>
  <cp:revision>1815</cp:revision>
  <dcterms:created xsi:type="dcterms:W3CDTF">2011-07-24T17:59:21Z</dcterms:created>
  <dcterms:modified xsi:type="dcterms:W3CDTF">2019-05-08T14:30:47Z</dcterms:modified>
</cp:coreProperties>
</file>